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772" autoAdjust="0"/>
  </p:normalViewPr>
  <p:slideViewPr>
    <p:cSldViewPr snapToGrid="0">
      <p:cViewPr varScale="1">
        <p:scale>
          <a:sx n="84" d="100"/>
          <a:sy n="84" d="100"/>
        </p:scale>
        <p:origin x="566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5C2288-249B-ACE1-A664-168B8B41A8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88620FE-5BAD-3008-43B2-B7DE982706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30D6D8D-5188-8293-204E-EB1D5FD50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FF3A-4BD6-4490-A7D8-6F56AD883BD1}" type="datetimeFigureOut">
              <a:rPr lang="nl-NL" smtClean="0"/>
              <a:t>9-4-2025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2982429-3893-B002-3315-EBA7DA9E2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54BAA05-3689-52C8-CE6C-DCF7C478F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8243B-D18C-4442-948B-8039BA89AB7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36406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FB9A76-4DD4-E2FC-D213-162DA2AD4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450E22AC-0184-E9F3-3589-ED34AC6D7F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0ACB8CD-98BA-2FE8-C9EA-7C752CE87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FF3A-4BD6-4490-A7D8-6F56AD883BD1}" type="datetimeFigureOut">
              <a:rPr lang="nl-NL" smtClean="0"/>
              <a:t>9-4-2025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23B55B1-ECEB-A0D1-9AB7-CBCB53164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004057A-0937-F4F6-5D03-A754255B6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8243B-D18C-4442-948B-8039BA89AB7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60296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9FCDF115-8359-C622-680C-22FCD34821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DAD4A7B-4E63-A513-231F-0EEB8527EA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9772178-EFC1-FA8C-CB79-16D6E62B6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FF3A-4BD6-4490-A7D8-6F56AD883BD1}" type="datetimeFigureOut">
              <a:rPr lang="nl-NL" smtClean="0"/>
              <a:t>9-4-2025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C516971-2708-96A7-15C4-370C54B15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592C19B-64BD-221B-A93C-C6953B87B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8243B-D18C-4442-948B-8039BA89AB7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6024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96221A-2169-8EAC-8993-82118A43D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B6AD291-93BA-B69D-E46E-C98BA04FDE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9C44AB5-114C-60F3-9648-2E3D53572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FF3A-4BD6-4490-A7D8-6F56AD883BD1}" type="datetimeFigureOut">
              <a:rPr lang="nl-NL" smtClean="0"/>
              <a:t>9-4-2025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9E9AC87-5240-B400-BC64-855C14825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098A754-1F3B-CA95-7831-DC70B395F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8243B-D18C-4442-948B-8039BA89AB7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73460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A5D0B7-AF5A-A166-77BC-60A6E5753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96F801A-A6FE-B85B-C61F-D6042643F1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6A6AF85-934D-E5AE-964D-AB8601366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FF3A-4BD6-4490-A7D8-6F56AD883BD1}" type="datetimeFigureOut">
              <a:rPr lang="nl-NL" smtClean="0"/>
              <a:t>9-4-2025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2282F41-9B35-96E7-762B-8E45A4E51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75E6EF1-B01F-31B0-E916-187399467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8243B-D18C-4442-948B-8039BA89AB7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85700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BD540C-CF8C-4AAF-D87C-00D7896D6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6A9D501-DE6E-5E16-1753-E1F20B842C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72004D6-EDE9-C1AB-C38F-58F0451B24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82183B3-C021-2D7C-AB2D-60BF77A63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FF3A-4BD6-4490-A7D8-6F56AD883BD1}" type="datetimeFigureOut">
              <a:rPr lang="nl-NL" smtClean="0"/>
              <a:t>9-4-2025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3997A60-5A08-4676-D8B9-156EC1AC1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013E0AD-9970-5C14-9F28-49ECCD166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8243B-D18C-4442-948B-8039BA89AB7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73545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9E3250-735F-8255-C2D2-FDFA5D8EB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6D6F9E9-25A2-0AB3-1D63-14DEC8CCA1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EDE84EA-1AA2-70A3-D0CB-7FBA0D957E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4841E76B-32BA-7EA6-636B-201E830D0F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4C0C1348-8484-7EA3-C1CA-401830B786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C07235F2-E602-80E2-508A-00449C347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FF3A-4BD6-4490-A7D8-6F56AD883BD1}" type="datetimeFigureOut">
              <a:rPr lang="nl-NL" smtClean="0"/>
              <a:t>9-4-2025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72196F0F-FCF1-2217-625B-FE5DDF113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9EC7AA82-4174-8E59-44B6-90E47AEC5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8243B-D18C-4442-948B-8039BA89AB7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9689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5DACCE-33D5-2D8B-5FD5-402F84AA5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68639E46-DEDC-F550-B863-8CE6C0294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FF3A-4BD6-4490-A7D8-6F56AD883BD1}" type="datetimeFigureOut">
              <a:rPr lang="nl-NL" smtClean="0"/>
              <a:t>9-4-2025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6306DCBF-81B5-9FA0-FF0D-B50E2FACD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4EB924CB-C29F-AD20-1267-EB44EE9E3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8243B-D18C-4442-948B-8039BA89AB7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38889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BE1E220B-9661-D0D7-DA5F-E50C1E872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FF3A-4BD6-4490-A7D8-6F56AD883BD1}" type="datetimeFigureOut">
              <a:rPr lang="nl-NL" smtClean="0"/>
              <a:t>9-4-2025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B9F1F372-7B09-2EEC-A16B-C861C7346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AE64BA4E-82E0-0F86-A4AA-545A51ADB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8243B-D18C-4442-948B-8039BA89AB7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7741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F3DF2B-823F-3E96-B046-C82725539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5EDD597-80A4-3767-2A04-2ADCF47644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2CA6083-B8E1-ABC4-B194-3FFB72C5F4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3B89590-637F-8FDB-363D-C15E2E3A1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FF3A-4BD6-4490-A7D8-6F56AD883BD1}" type="datetimeFigureOut">
              <a:rPr lang="nl-NL" smtClean="0"/>
              <a:t>9-4-2025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3D2A73C-5B05-4794-9CD8-326ADD38F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B193F6D-24EC-9BFA-D12A-972F7C7F9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8243B-D18C-4442-948B-8039BA89AB7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82610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2B5BF6-C6D8-2F2A-1CC0-E0846D6F45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08AE9338-939C-9AE9-7EC0-F75B1B7C3E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917C82A-8D68-7E4C-31FE-16B4A15A83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5F425F0-A63A-E3A1-1C3B-A72979C8B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FF3A-4BD6-4490-A7D8-6F56AD883BD1}" type="datetimeFigureOut">
              <a:rPr lang="nl-NL" smtClean="0"/>
              <a:t>9-4-2025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4FA58D3-C74F-4142-1C4C-6196F2CC8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81B082C-C77A-CB3F-B909-480DD8FF0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8243B-D18C-4442-948B-8039BA89AB7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97548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EE3526A5-1724-973C-5F6A-8ED40AE54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0EF4663-AA31-9A12-45FA-1D89CBAE63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E3A9360-5855-186A-2A2C-0550B841E9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D3FF3A-4BD6-4490-A7D8-6F56AD883BD1}" type="datetimeFigureOut">
              <a:rPr lang="nl-NL" smtClean="0"/>
              <a:t>9-4-2025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703F562-59D8-B1B9-94E7-4F5B15BCBB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C04F68F-B6D9-C0C2-8819-69EDCD821D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88243B-D18C-4442-948B-8039BA89AB7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11976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ibliotheekhoorn.nl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5">
            <a:extLst>
              <a:ext uri="{FF2B5EF4-FFF2-40B4-BE49-F238E27FC236}">
                <a16:creationId xmlns:a16="http://schemas.microsoft.com/office/drawing/2014/main" id="{D269F784-908C-C8FE-547B-FC6C9F621D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6370" y="2318713"/>
            <a:ext cx="3765776" cy="3120527"/>
          </a:xfrm>
          <a:prstGeom prst="rect">
            <a:avLst/>
          </a:prstGeom>
        </p:spPr>
      </p:pic>
      <p:sp>
        <p:nvSpPr>
          <p:cNvPr id="7" name="Ovaal 6">
            <a:extLst>
              <a:ext uri="{FF2B5EF4-FFF2-40B4-BE49-F238E27FC236}">
                <a16:creationId xmlns:a16="http://schemas.microsoft.com/office/drawing/2014/main" id="{5B1FB18C-35EB-7D5D-8818-B4B65281809C}"/>
              </a:ext>
            </a:extLst>
          </p:cNvPr>
          <p:cNvSpPr/>
          <p:nvPr/>
        </p:nvSpPr>
        <p:spPr>
          <a:xfrm>
            <a:off x="64008" y="4498536"/>
            <a:ext cx="3616115" cy="2170779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b="1" dirty="0">
              <a:solidFill>
                <a:schemeClr val="tx1"/>
              </a:solidFill>
            </a:endParaRPr>
          </a:p>
          <a:p>
            <a:pPr algn="ctr"/>
            <a:r>
              <a:rPr lang="nl-NL" b="1" dirty="0">
                <a:solidFill>
                  <a:schemeClr val="tx1"/>
                </a:solidFill>
              </a:rPr>
              <a:t>Programmeren </a:t>
            </a:r>
          </a:p>
          <a:p>
            <a:pPr algn="ctr"/>
            <a:r>
              <a:rPr lang="nl-NL" b="1" dirty="0" err="1">
                <a:solidFill>
                  <a:schemeClr val="tx1"/>
                </a:solidFill>
              </a:rPr>
              <a:t>Coder</a:t>
            </a:r>
            <a:r>
              <a:rPr lang="nl-NL" b="1" dirty="0">
                <a:solidFill>
                  <a:schemeClr val="tx1"/>
                </a:solidFill>
              </a:rPr>
              <a:t> </a:t>
            </a:r>
            <a:r>
              <a:rPr lang="nl-NL" b="1" dirty="0" err="1">
                <a:solidFill>
                  <a:schemeClr val="tx1"/>
                </a:solidFill>
              </a:rPr>
              <a:t>Dojo</a:t>
            </a:r>
            <a:r>
              <a:rPr lang="nl-NL" b="1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nl-NL" sz="1200" dirty="0">
                <a:solidFill>
                  <a:schemeClr val="tx1"/>
                </a:solidFill>
              </a:rPr>
              <a:t>Centrale Bibliotheek Hoorn  Wisselstraat 8 </a:t>
            </a:r>
          </a:p>
          <a:p>
            <a:pPr algn="ctr"/>
            <a:r>
              <a:rPr lang="nl-NL" sz="1200" dirty="0">
                <a:solidFill>
                  <a:schemeClr val="tx1"/>
                </a:solidFill>
              </a:rPr>
              <a:t>Zaterdag 19 april</a:t>
            </a:r>
          </a:p>
          <a:p>
            <a:pPr algn="ctr"/>
            <a:r>
              <a:rPr lang="nl-NL" sz="1200" dirty="0">
                <a:solidFill>
                  <a:schemeClr val="tx1"/>
                </a:solidFill>
              </a:rPr>
              <a:t>Gratis, wel aanmelden</a:t>
            </a:r>
          </a:p>
          <a:p>
            <a:pPr algn="ctr"/>
            <a:r>
              <a:rPr lang="nl-NL" sz="1200" dirty="0">
                <a:solidFill>
                  <a:schemeClr val="tx1"/>
                </a:solidFill>
              </a:rPr>
              <a:t> Leren programmeren voor kinderen vanaf 7 jaar</a:t>
            </a:r>
          </a:p>
          <a:p>
            <a:pPr algn="ctr"/>
            <a:r>
              <a:rPr lang="nl-NL" sz="1200" dirty="0">
                <a:solidFill>
                  <a:schemeClr val="tx1"/>
                </a:solidFill>
                <a:hlinkClick r:id="rId3"/>
              </a:rPr>
              <a:t>www.bibliotheekhoorn.nl</a:t>
            </a:r>
            <a:endParaRPr lang="nl-NL" sz="1200" dirty="0">
              <a:solidFill>
                <a:schemeClr val="tx1"/>
              </a:solidFill>
            </a:endParaRPr>
          </a:p>
          <a:p>
            <a:pPr algn="ctr"/>
            <a:r>
              <a:rPr lang="nl-NL" sz="1200" dirty="0">
                <a:solidFill>
                  <a:schemeClr val="tx1"/>
                </a:solidFill>
              </a:rPr>
              <a:t>&gt;agenda</a:t>
            </a:r>
          </a:p>
          <a:p>
            <a:pPr algn="ctr"/>
            <a:endParaRPr lang="nl-NL" sz="1200" dirty="0">
              <a:solidFill>
                <a:schemeClr val="tx1"/>
              </a:solidFill>
            </a:endParaRPr>
          </a:p>
        </p:txBody>
      </p:sp>
      <p:sp>
        <p:nvSpPr>
          <p:cNvPr id="8" name="Ovaal 7">
            <a:extLst>
              <a:ext uri="{FF2B5EF4-FFF2-40B4-BE49-F238E27FC236}">
                <a16:creationId xmlns:a16="http://schemas.microsoft.com/office/drawing/2014/main" id="{F164F2DC-A05C-8861-4442-2F7285EFC53E}"/>
              </a:ext>
            </a:extLst>
          </p:cNvPr>
          <p:cNvSpPr/>
          <p:nvPr/>
        </p:nvSpPr>
        <p:spPr>
          <a:xfrm>
            <a:off x="8608544" y="4353168"/>
            <a:ext cx="3062796" cy="2316147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b="1" dirty="0">
              <a:solidFill>
                <a:schemeClr val="tx1"/>
              </a:solidFill>
            </a:endParaRPr>
          </a:p>
          <a:p>
            <a:pPr algn="ctr"/>
            <a:r>
              <a:rPr lang="nl-NL" b="1" dirty="0">
                <a:solidFill>
                  <a:schemeClr val="tx1"/>
                </a:solidFill>
              </a:rPr>
              <a:t>Voorlezen </a:t>
            </a:r>
            <a:r>
              <a:rPr lang="nl-NL" sz="1200" b="1" dirty="0">
                <a:solidFill>
                  <a:schemeClr val="tx1"/>
                </a:solidFill>
              </a:rPr>
              <a:t>in de bibliotheek Kersenboogerd </a:t>
            </a:r>
          </a:p>
          <a:p>
            <a:pPr algn="ctr"/>
            <a:r>
              <a:rPr lang="nl-NL" sz="1200" b="1" dirty="0">
                <a:solidFill>
                  <a:schemeClr val="tx1"/>
                </a:solidFill>
              </a:rPr>
              <a:t>Betje Wolffplein</a:t>
            </a:r>
          </a:p>
          <a:p>
            <a:pPr algn="ctr"/>
            <a:r>
              <a:rPr lang="nl-NL" sz="1200" i="1" dirty="0">
                <a:solidFill>
                  <a:schemeClr val="tx1"/>
                </a:solidFill>
              </a:rPr>
              <a:t>Elke woensdag  van 15 uur  tot 15.30 uur - gratis</a:t>
            </a:r>
            <a:endParaRPr lang="nl-NL" sz="1200" dirty="0">
              <a:solidFill>
                <a:schemeClr val="tx1"/>
              </a:solidFill>
            </a:endParaRPr>
          </a:p>
          <a:p>
            <a:pPr algn="ctr"/>
            <a:r>
              <a:rPr lang="nl-NL" sz="1200" dirty="0">
                <a:solidFill>
                  <a:schemeClr val="tx1"/>
                </a:solidFill>
              </a:rPr>
              <a:t>Een medewerker van de bibliotheek leest voor. Later mogen de kinderen knutselen en boeken uitzoeken.</a:t>
            </a:r>
          </a:p>
          <a:p>
            <a:pPr algn="ctr"/>
            <a:r>
              <a:rPr lang="nl-NL" sz="1200" dirty="0">
                <a:solidFill>
                  <a:schemeClr val="tx1"/>
                </a:solidFill>
              </a:rPr>
              <a:t>Voor kinderen van 2 tot 7 jaar.</a:t>
            </a:r>
          </a:p>
          <a:p>
            <a:pPr algn="ctr"/>
            <a:endParaRPr lang="nl-NL" b="1" dirty="0">
              <a:solidFill>
                <a:schemeClr val="tx1"/>
              </a:solidFill>
            </a:endParaRPr>
          </a:p>
        </p:txBody>
      </p:sp>
      <p:cxnSp>
        <p:nvCxnSpPr>
          <p:cNvPr id="15" name="Rechte verbindingslijn 14">
            <a:extLst>
              <a:ext uri="{FF2B5EF4-FFF2-40B4-BE49-F238E27FC236}">
                <a16:creationId xmlns:a16="http://schemas.microsoft.com/office/drawing/2014/main" id="{8EF3725C-EC0B-F900-F843-139702E8D3A1}"/>
              </a:ext>
            </a:extLst>
          </p:cNvPr>
          <p:cNvCxnSpPr>
            <a:cxnSpLocks/>
          </p:cNvCxnSpPr>
          <p:nvPr/>
        </p:nvCxnSpPr>
        <p:spPr>
          <a:xfrm flipV="1">
            <a:off x="4015661" y="5172472"/>
            <a:ext cx="0" cy="2312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al 23">
            <a:extLst>
              <a:ext uri="{FF2B5EF4-FFF2-40B4-BE49-F238E27FC236}">
                <a16:creationId xmlns:a16="http://schemas.microsoft.com/office/drawing/2014/main" id="{D30B8321-887E-943E-AAC7-AD4A21645037}"/>
              </a:ext>
            </a:extLst>
          </p:cNvPr>
          <p:cNvSpPr/>
          <p:nvPr/>
        </p:nvSpPr>
        <p:spPr>
          <a:xfrm>
            <a:off x="7753064" y="511015"/>
            <a:ext cx="3790765" cy="1911088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b="1" dirty="0">
              <a:solidFill>
                <a:schemeClr val="tx1"/>
              </a:solidFill>
            </a:endParaRPr>
          </a:p>
          <a:p>
            <a:pPr algn="ctr"/>
            <a:r>
              <a:rPr lang="nl-NL" b="1" dirty="0">
                <a:solidFill>
                  <a:schemeClr val="tx1"/>
                </a:solidFill>
              </a:rPr>
              <a:t>MAK Blokweer</a:t>
            </a:r>
          </a:p>
          <a:p>
            <a:pPr algn="ctr"/>
            <a:r>
              <a:rPr lang="nl-NL" sz="1200" dirty="0">
                <a:solidFill>
                  <a:schemeClr val="tx1"/>
                </a:solidFill>
              </a:rPr>
              <a:t>Kloosterhout 1-2 Blokker</a:t>
            </a:r>
          </a:p>
          <a:p>
            <a:pPr algn="ctr"/>
            <a:r>
              <a:rPr lang="nl-NL" sz="1200" dirty="0">
                <a:solidFill>
                  <a:schemeClr val="tx1"/>
                </a:solidFill>
              </a:rPr>
              <a:t>*Boezelbos: natuurspeeltuin </a:t>
            </a:r>
          </a:p>
          <a:p>
            <a:pPr algn="ctr"/>
            <a:r>
              <a:rPr lang="nl-NL" sz="1200" i="1" dirty="0">
                <a:solidFill>
                  <a:schemeClr val="tx1"/>
                </a:solidFill>
              </a:rPr>
              <a:t>altijd open – gratis</a:t>
            </a:r>
          </a:p>
          <a:p>
            <a:pPr algn="ctr"/>
            <a:r>
              <a:rPr lang="nl-NL" sz="1200" i="1" dirty="0">
                <a:solidFill>
                  <a:schemeClr val="tx1"/>
                </a:solidFill>
              </a:rPr>
              <a:t>*</a:t>
            </a:r>
            <a:r>
              <a:rPr lang="nl-NL" sz="1200" dirty="0" err="1">
                <a:solidFill>
                  <a:schemeClr val="tx1"/>
                </a:solidFill>
              </a:rPr>
              <a:t>Bezoekerscentum</a:t>
            </a:r>
            <a:r>
              <a:rPr lang="nl-NL" sz="1200" dirty="0">
                <a:solidFill>
                  <a:schemeClr val="tx1"/>
                </a:solidFill>
              </a:rPr>
              <a:t> en kijkboerderij</a:t>
            </a:r>
          </a:p>
          <a:p>
            <a:pPr algn="ctr"/>
            <a:r>
              <a:rPr lang="nl-NL" sz="1200" i="1" dirty="0">
                <a:solidFill>
                  <a:schemeClr val="tx1"/>
                </a:solidFill>
              </a:rPr>
              <a:t>Open op: woensdag, vrijdag, zaterdag en zondag van 10 uur tot 17 uur  gratis</a:t>
            </a:r>
          </a:p>
          <a:p>
            <a:pPr algn="ctr"/>
            <a:r>
              <a:rPr lang="nl-NL" sz="1200" dirty="0">
                <a:solidFill>
                  <a:schemeClr val="tx1"/>
                </a:solidFill>
              </a:rPr>
              <a:t>Kijk op: Mak-blokweer.nl voor activiteiten</a:t>
            </a:r>
          </a:p>
          <a:p>
            <a:pPr algn="ctr"/>
            <a:endParaRPr lang="nl-NL" i="1" dirty="0">
              <a:solidFill>
                <a:schemeClr val="tx1"/>
              </a:solidFill>
            </a:endParaRPr>
          </a:p>
        </p:txBody>
      </p:sp>
      <p:sp>
        <p:nvSpPr>
          <p:cNvPr id="25" name="Ovaal 24">
            <a:extLst>
              <a:ext uri="{FF2B5EF4-FFF2-40B4-BE49-F238E27FC236}">
                <a16:creationId xmlns:a16="http://schemas.microsoft.com/office/drawing/2014/main" id="{BBEA8F3E-9DC3-78DD-F7E8-BF7258C9723D}"/>
              </a:ext>
            </a:extLst>
          </p:cNvPr>
          <p:cNvSpPr/>
          <p:nvPr/>
        </p:nvSpPr>
        <p:spPr>
          <a:xfrm>
            <a:off x="187877" y="1081029"/>
            <a:ext cx="4112437" cy="175339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b="1" dirty="0">
                <a:solidFill>
                  <a:schemeClr val="tx1"/>
                </a:solidFill>
              </a:rPr>
              <a:t>Kinderboerderij de </a:t>
            </a:r>
            <a:r>
              <a:rPr lang="nl-NL" b="1" dirty="0" err="1">
                <a:solidFill>
                  <a:schemeClr val="tx1"/>
                </a:solidFill>
              </a:rPr>
              <a:t>Woid</a:t>
            </a:r>
            <a:endParaRPr lang="nl-NL" b="1" dirty="0">
              <a:solidFill>
                <a:schemeClr val="tx1"/>
              </a:solidFill>
            </a:endParaRPr>
          </a:p>
          <a:p>
            <a:pPr algn="ctr"/>
            <a:r>
              <a:rPr lang="nl-NL" sz="1200" dirty="0">
                <a:solidFill>
                  <a:schemeClr val="tx1"/>
                </a:solidFill>
              </a:rPr>
              <a:t>Koperslager 9 A Hoorn– </a:t>
            </a:r>
            <a:r>
              <a:rPr lang="nl-NL" sz="1200" i="1" dirty="0">
                <a:solidFill>
                  <a:schemeClr val="tx1"/>
                </a:solidFill>
              </a:rPr>
              <a:t>gratis </a:t>
            </a:r>
            <a:endParaRPr lang="nl-NL" sz="1200" dirty="0">
              <a:solidFill>
                <a:schemeClr val="tx1"/>
              </a:solidFill>
            </a:endParaRPr>
          </a:p>
          <a:p>
            <a:pPr algn="ctr"/>
            <a:r>
              <a:rPr lang="nl-NL" sz="1200" i="1" dirty="0">
                <a:solidFill>
                  <a:schemeClr val="tx1"/>
                </a:solidFill>
              </a:rPr>
              <a:t>Open: maandag tot en met vrijdag van </a:t>
            </a:r>
          </a:p>
          <a:p>
            <a:pPr algn="ctr"/>
            <a:r>
              <a:rPr lang="nl-NL" sz="1200" i="1" dirty="0">
                <a:solidFill>
                  <a:schemeClr val="tx1"/>
                </a:solidFill>
              </a:rPr>
              <a:t>8 uur tot 16.30 uur</a:t>
            </a:r>
          </a:p>
          <a:p>
            <a:pPr algn="ctr"/>
            <a:r>
              <a:rPr lang="nl-NL" sz="1200" i="1" dirty="0">
                <a:solidFill>
                  <a:schemeClr val="tx1"/>
                </a:solidFill>
              </a:rPr>
              <a:t>zaterdag en zondag: van 10 uur tot 16.30 uur (als er genoeg vrijwilligers zijn)</a:t>
            </a:r>
          </a:p>
          <a:p>
            <a:pPr algn="ctr"/>
            <a:r>
              <a:rPr lang="nl-NL" sz="1200" dirty="0">
                <a:solidFill>
                  <a:schemeClr val="tx1"/>
                </a:solidFill>
              </a:rPr>
              <a:t>www.dewoid.nl</a:t>
            </a:r>
          </a:p>
        </p:txBody>
      </p:sp>
      <p:sp>
        <p:nvSpPr>
          <p:cNvPr id="27" name="Ovaal 26">
            <a:extLst>
              <a:ext uri="{FF2B5EF4-FFF2-40B4-BE49-F238E27FC236}">
                <a16:creationId xmlns:a16="http://schemas.microsoft.com/office/drawing/2014/main" id="{6B0BA436-B3B7-36E0-37F7-5C0630E0B2EE}"/>
              </a:ext>
            </a:extLst>
          </p:cNvPr>
          <p:cNvSpPr/>
          <p:nvPr/>
        </p:nvSpPr>
        <p:spPr>
          <a:xfrm>
            <a:off x="573016" y="3040601"/>
            <a:ext cx="2880845" cy="1251753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b="1" dirty="0">
                <a:solidFill>
                  <a:schemeClr val="tx1"/>
                </a:solidFill>
              </a:rPr>
              <a:t>Dwaalpark</a:t>
            </a:r>
            <a:endParaRPr lang="nl-NL" sz="1200" dirty="0">
              <a:solidFill>
                <a:schemeClr val="tx1"/>
              </a:solidFill>
            </a:endParaRPr>
          </a:p>
          <a:p>
            <a:pPr algn="ctr"/>
            <a:r>
              <a:rPr lang="nl-NL" sz="1200" i="1" dirty="0">
                <a:solidFill>
                  <a:schemeClr val="tx1"/>
                </a:solidFill>
              </a:rPr>
              <a:t>altijd open </a:t>
            </a:r>
            <a:r>
              <a:rPr lang="nl-NL" sz="1200" dirty="0">
                <a:solidFill>
                  <a:schemeClr val="tx1"/>
                </a:solidFill>
              </a:rPr>
              <a:t>– </a:t>
            </a:r>
            <a:r>
              <a:rPr lang="nl-NL" sz="1200" i="1" dirty="0">
                <a:solidFill>
                  <a:schemeClr val="tx1"/>
                </a:solidFill>
              </a:rPr>
              <a:t>gratis</a:t>
            </a:r>
          </a:p>
          <a:p>
            <a:pPr algn="ctr"/>
            <a:r>
              <a:rPr lang="nl-NL" sz="1200" dirty="0">
                <a:solidFill>
                  <a:schemeClr val="tx1"/>
                </a:solidFill>
              </a:rPr>
              <a:t>Dwaalpark 2 Hoorn  </a:t>
            </a:r>
          </a:p>
          <a:p>
            <a:pPr algn="ctr"/>
            <a:r>
              <a:rPr lang="nl-NL" sz="1200" dirty="0">
                <a:solidFill>
                  <a:schemeClr val="tx1"/>
                </a:solidFill>
              </a:rPr>
              <a:t>Park met natuurspeeltuin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28" name="Ovaal 27">
            <a:extLst>
              <a:ext uri="{FF2B5EF4-FFF2-40B4-BE49-F238E27FC236}">
                <a16:creationId xmlns:a16="http://schemas.microsoft.com/office/drawing/2014/main" id="{A7B81415-3190-1194-7958-3224B073B8F2}"/>
              </a:ext>
            </a:extLst>
          </p:cNvPr>
          <p:cNvSpPr/>
          <p:nvPr/>
        </p:nvSpPr>
        <p:spPr>
          <a:xfrm>
            <a:off x="4658608" y="457988"/>
            <a:ext cx="2874785" cy="1746823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b="1" dirty="0">
              <a:solidFill>
                <a:schemeClr val="tx1"/>
              </a:solidFill>
            </a:endParaRPr>
          </a:p>
          <a:p>
            <a:pPr algn="ctr"/>
            <a:r>
              <a:rPr lang="nl-NL" b="1" dirty="0">
                <a:solidFill>
                  <a:schemeClr val="tx1"/>
                </a:solidFill>
              </a:rPr>
              <a:t>Stadsspeeltuin</a:t>
            </a:r>
            <a:endParaRPr lang="nl-NL" sz="1200" dirty="0">
              <a:solidFill>
                <a:schemeClr val="tx1"/>
              </a:solidFill>
            </a:endParaRPr>
          </a:p>
          <a:p>
            <a:pPr algn="ctr"/>
            <a:r>
              <a:rPr lang="nl-NL" sz="1200" dirty="0">
                <a:solidFill>
                  <a:schemeClr val="tx1"/>
                </a:solidFill>
              </a:rPr>
              <a:t>De Speelhoorn</a:t>
            </a:r>
          </a:p>
          <a:p>
            <a:pPr algn="ctr"/>
            <a:r>
              <a:rPr lang="nl-NL" sz="1200" dirty="0">
                <a:solidFill>
                  <a:schemeClr val="tx1"/>
                </a:solidFill>
              </a:rPr>
              <a:t>Achter zwembad de Waterhoorn</a:t>
            </a:r>
          </a:p>
          <a:p>
            <a:pPr algn="ctr"/>
            <a:r>
              <a:rPr lang="nl-NL" sz="1200" i="1" dirty="0">
                <a:solidFill>
                  <a:schemeClr val="tx1"/>
                </a:solidFill>
              </a:rPr>
              <a:t>Kinderen €2, volwassenen gratis</a:t>
            </a:r>
          </a:p>
          <a:p>
            <a:pPr algn="ctr"/>
            <a:r>
              <a:rPr lang="nl-NL" sz="1200" i="1" dirty="0">
                <a:solidFill>
                  <a:schemeClr val="tx1"/>
                </a:solidFill>
              </a:rPr>
              <a:t>Open: elke dag van 10 uur tot 17 uur</a:t>
            </a:r>
          </a:p>
          <a:p>
            <a:pPr algn="ctr"/>
            <a:endParaRPr lang="nl-NL" b="1" dirty="0">
              <a:solidFill>
                <a:schemeClr val="tx1"/>
              </a:solidFill>
            </a:endParaRPr>
          </a:p>
        </p:txBody>
      </p:sp>
      <p:sp>
        <p:nvSpPr>
          <p:cNvPr id="30" name="Tekstvak 29">
            <a:extLst>
              <a:ext uri="{FF2B5EF4-FFF2-40B4-BE49-F238E27FC236}">
                <a16:creationId xmlns:a16="http://schemas.microsoft.com/office/drawing/2014/main" id="{D0A1C05A-FFB8-36BC-5835-67340E3A9BF9}"/>
              </a:ext>
            </a:extLst>
          </p:cNvPr>
          <p:cNvSpPr txBox="1"/>
          <p:nvPr/>
        </p:nvSpPr>
        <p:spPr>
          <a:xfrm>
            <a:off x="648172" y="373143"/>
            <a:ext cx="4010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>
                <a:solidFill>
                  <a:schemeClr val="accent2">
                    <a:lumMod val="75000"/>
                  </a:schemeClr>
                </a:solidFill>
              </a:rPr>
              <a:t>  Vakantie in Hoorn! </a:t>
            </a:r>
          </a:p>
          <a:p>
            <a:r>
              <a:rPr lang="nl-NL" sz="1200" dirty="0">
                <a:solidFill>
                  <a:schemeClr val="accent2">
                    <a:lumMod val="75000"/>
                  </a:schemeClr>
                </a:solidFill>
              </a:rPr>
              <a:t>Wat kun je met je kind(eren) doen in de meivakantie?</a:t>
            </a:r>
            <a:endParaRPr lang="nl-NL" sz="1200" dirty="0">
              <a:solidFill>
                <a:srgbClr val="C00000"/>
              </a:solidFill>
            </a:endParaRPr>
          </a:p>
        </p:txBody>
      </p:sp>
      <p:cxnSp>
        <p:nvCxnSpPr>
          <p:cNvPr id="46" name="Rechte verbindingslijn met pijl 45">
            <a:extLst>
              <a:ext uri="{FF2B5EF4-FFF2-40B4-BE49-F238E27FC236}">
                <a16:creationId xmlns:a16="http://schemas.microsoft.com/office/drawing/2014/main" id="{95CF8D31-DCB2-E5D4-1AFE-E89B03D1521C}"/>
              </a:ext>
            </a:extLst>
          </p:cNvPr>
          <p:cNvCxnSpPr>
            <a:cxnSpLocks/>
          </p:cNvCxnSpPr>
          <p:nvPr/>
        </p:nvCxnSpPr>
        <p:spPr>
          <a:xfrm>
            <a:off x="3364237" y="3959342"/>
            <a:ext cx="1338749" cy="849371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Rechte verbindingslijn met pijl 47">
            <a:extLst>
              <a:ext uri="{FF2B5EF4-FFF2-40B4-BE49-F238E27FC236}">
                <a16:creationId xmlns:a16="http://schemas.microsoft.com/office/drawing/2014/main" id="{84BC19CE-18EF-5ED5-D23D-7950D912F234}"/>
              </a:ext>
            </a:extLst>
          </p:cNvPr>
          <p:cNvCxnSpPr>
            <a:cxnSpLocks/>
          </p:cNvCxnSpPr>
          <p:nvPr/>
        </p:nvCxnSpPr>
        <p:spPr>
          <a:xfrm>
            <a:off x="3993613" y="2365899"/>
            <a:ext cx="1495705" cy="164661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Rechte verbindingslijn met pijl 51">
            <a:extLst>
              <a:ext uri="{FF2B5EF4-FFF2-40B4-BE49-F238E27FC236}">
                <a16:creationId xmlns:a16="http://schemas.microsoft.com/office/drawing/2014/main" id="{0CB8BB56-37DE-BD47-8AE4-0D91CAB584A2}"/>
              </a:ext>
            </a:extLst>
          </p:cNvPr>
          <p:cNvCxnSpPr/>
          <p:nvPr/>
        </p:nvCxnSpPr>
        <p:spPr>
          <a:xfrm>
            <a:off x="6223247" y="2139519"/>
            <a:ext cx="0" cy="187299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Rechte verbindingslijn met pijl 53">
            <a:extLst>
              <a:ext uri="{FF2B5EF4-FFF2-40B4-BE49-F238E27FC236}">
                <a16:creationId xmlns:a16="http://schemas.microsoft.com/office/drawing/2014/main" id="{D7B7439B-49C9-605E-0F1D-497AEE534BE9}"/>
              </a:ext>
            </a:extLst>
          </p:cNvPr>
          <p:cNvCxnSpPr/>
          <p:nvPr/>
        </p:nvCxnSpPr>
        <p:spPr>
          <a:xfrm flipH="1">
            <a:off x="6365289" y="2024109"/>
            <a:ext cx="1775534" cy="1642368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Rechte verbindingslijn met pijl 55">
            <a:extLst>
              <a:ext uri="{FF2B5EF4-FFF2-40B4-BE49-F238E27FC236}">
                <a16:creationId xmlns:a16="http://schemas.microsoft.com/office/drawing/2014/main" id="{DE608592-0C46-D143-6BA8-93E24345C771}"/>
              </a:ext>
            </a:extLst>
          </p:cNvPr>
          <p:cNvCxnSpPr>
            <a:cxnSpLocks/>
          </p:cNvCxnSpPr>
          <p:nvPr/>
        </p:nvCxnSpPr>
        <p:spPr>
          <a:xfrm flipH="1" flipV="1">
            <a:off x="6613864" y="4012509"/>
            <a:ext cx="2123736" cy="10839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Rechte verbindingslijn met pijl 57">
            <a:extLst>
              <a:ext uri="{FF2B5EF4-FFF2-40B4-BE49-F238E27FC236}">
                <a16:creationId xmlns:a16="http://schemas.microsoft.com/office/drawing/2014/main" id="{53940E20-3C74-0989-0847-D09753BCE257}"/>
              </a:ext>
            </a:extLst>
          </p:cNvPr>
          <p:cNvCxnSpPr>
            <a:cxnSpLocks/>
            <a:stCxn id="7" idx="6"/>
          </p:cNvCxnSpPr>
          <p:nvPr/>
        </p:nvCxnSpPr>
        <p:spPr>
          <a:xfrm flipV="1">
            <a:off x="3680123" y="4414620"/>
            <a:ext cx="2439326" cy="1169306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Ovaal 18">
            <a:extLst>
              <a:ext uri="{FF2B5EF4-FFF2-40B4-BE49-F238E27FC236}">
                <a16:creationId xmlns:a16="http://schemas.microsoft.com/office/drawing/2014/main" id="{A936ABFC-5352-50FF-6869-99FD093EBFA4}"/>
              </a:ext>
            </a:extLst>
          </p:cNvPr>
          <p:cNvSpPr/>
          <p:nvPr/>
        </p:nvSpPr>
        <p:spPr>
          <a:xfrm>
            <a:off x="3943962" y="5232598"/>
            <a:ext cx="4370410" cy="1546491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41452660-7358-8006-2C1D-B0D13C0966C1}"/>
              </a:ext>
            </a:extLst>
          </p:cNvPr>
          <p:cNvSpPr txBox="1"/>
          <p:nvPr/>
        </p:nvSpPr>
        <p:spPr>
          <a:xfrm>
            <a:off x="4181739" y="5335988"/>
            <a:ext cx="3924245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b="1" dirty="0"/>
              <a:t>Knutselen</a:t>
            </a:r>
          </a:p>
          <a:p>
            <a:pPr algn="ctr"/>
            <a:r>
              <a:rPr lang="nl-NL" sz="1200" dirty="0"/>
              <a:t> </a:t>
            </a:r>
            <a:r>
              <a:rPr lang="nl-NL" sz="1200" b="1" dirty="0"/>
              <a:t>in de bibliotheek Kersenboogerd Betje Wolffplein</a:t>
            </a:r>
          </a:p>
          <a:p>
            <a:pPr algn="ctr"/>
            <a:r>
              <a:rPr lang="nl-NL" sz="1200" dirty="0"/>
              <a:t>Elke dag, als de bieb open is: huizen knutselen en huizen inrichten in de bibliotheek - gratis</a:t>
            </a:r>
          </a:p>
          <a:p>
            <a:pPr algn="ctr"/>
            <a:r>
              <a:rPr lang="nl-NL" sz="1200" dirty="0"/>
              <a:t>Er wordt een mooie straat gemaakt!</a:t>
            </a:r>
          </a:p>
          <a:p>
            <a:pPr algn="ctr"/>
            <a:r>
              <a:rPr lang="nl-NL" sz="1200" dirty="0"/>
              <a:t>Kijk op bibliotheekhoorn.nl&gt; openingstijden</a:t>
            </a:r>
          </a:p>
        </p:txBody>
      </p:sp>
      <p:cxnSp>
        <p:nvCxnSpPr>
          <p:cNvPr id="23" name="Rechte verbindingslijn met pijl 22">
            <a:extLst>
              <a:ext uri="{FF2B5EF4-FFF2-40B4-BE49-F238E27FC236}">
                <a16:creationId xmlns:a16="http://schemas.microsoft.com/office/drawing/2014/main" id="{1465DF67-51D8-722D-E680-95861B90B7B1}"/>
              </a:ext>
            </a:extLst>
          </p:cNvPr>
          <p:cNvCxnSpPr>
            <a:cxnSpLocks/>
          </p:cNvCxnSpPr>
          <p:nvPr/>
        </p:nvCxnSpPr>
        <p:spPr>
          <a:xfrm flipV="1">
            <a:off x="6365289" y="4012509"/>
            <a:ext cx="248576" cy="12376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Ovaal 30">
            <a:extLst>
              <a:ext uri="{FF2B5EF4-FFF2-40B4-BE49-F238E27FC236}">
                <a16:creationId xmlns:a16="http://schemas.microsoft.com/office/drawing/2014/main" id="{6164822E-0D5A-1A19-394E-2D36EB3A510E}"/>
              </a:ext>
            </a:extLst>
          </p:cNvPr>
          <p:cNvSpPr/>
          <p:nvPr/>
        </p:nvSpPr>
        <p:spPr>
          <a:xfrm>
            <a:off x="8314372" y="2539333"/>
            <a:ext cx="3486024" cy="169660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3A5739EA-6EB7-5292-758C-AC03919A7C5C}"/>
              </a:ext>
            </a:extLst>
          </p:cNvPr>
          <p:cNvSpPr txBox="1"/>
          <p:nvPr/>
        </p:nvSpPr>
        <p:spPr>
          <a:xfrm>
            <a:off x="8737600" y="2593570"/>
            <a:ext cx="2806229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b="1" dirty="0">
                <a:solidFill>
                  <a:schemeClr val="accent2"/>
                </a:solidFill>
              </a:rPr>
              <a:t>Koningsdag</a:t>
            </a:r>
          </a:p>
          <a:p>
            <a:pPr algn="ctr"/>
            <a:r>
              <a:rPr lang="nl-NL" sz="1200" dirty="0">
                <a:solidFill>
                  <a:schemeClr val="accent2"/>
                </a:solidFill>
              </a:rPr>
              <a:t>Zaterdag 26 april</a:t>
            </a:r>
          </a:p>
          <a:p>
            <a:pPr algn="ctr"/>
            <a:r>
              <a:rPr lang="nl-NL" sz="1200" dirty="0">
                <a:solidFill>
                  <a:schemeClr val="accent2"/>
                </a:solidFill>
              </a:rPr>
              <a:t>Beursplein Blokker (bij Action)</a:t>
            </a:r>
          </a:p>
          <a:p>
            <a:pPr algn="ctr"/>
            <a:r>
              <a:rPr lang="nl-NL" sz="1200" dirty="0">
                <a:solidFill>
                  <a:schemeClr val="accent2"/>
                </a:solidFill>
              </a:rPr>
              <a:t>10.15- 15.15 uur:</a:t>
            </a:r>
          </a:p>
          <a:p>
            <a:pPr algn="ctr"/>
            <a:r>
              <a:rPr lang="nl-NL" sz="1200" dirty="0">
                <a:solidFill>
                  <a:schemeClr val="accent2"/>
                </a:solidFill>
              </a:rPr>
              <a:t>Activiteiten voor kinderen: trampoline, kindertrein, zweefmolen, draaimolen, survivalbaan.</a:t>
            </a:r>
          </a:p>
          <a:p>
            <a:pPr algn="ctr"/>
            <a:r>
              <a:rPr lang="nl-NL" sz="1200" i="1" dirty="0">
                <a:solidFill>
                  <a:schemeClr val="accent2"/>
                </a:solidFill>
              </a:rPr>
              <a:t>Voor 2 euro kun je overal in!</a:t>
            </a:r>
          </a:p>
        </p:txBody>
      </p:sp>
      <p:cxnSp>
        <p:nvCxnSpPr>
          <p:cNvPr id="34" name="Rechte verbindingslijn met pijl 33">
            <a:extLst>
              <a:ext uri="{FF2B5EF4-FFF2-40B4-BE49-F238E27FC236}">
                <a16:creationId xmlns:a16="http://schemas.microsoft.com/office/drawing/2014/main" id="{EA36314D-688B-03ED-3DBA-B0393AB0728E}"/>
              </a:ext>
            </a:extLst>
          </p:cNvPr>
          <p:cNvCxnSpPr>
            <a:stCxn id="31" idx="2"/>
          </p:cNvCxnSpPr>
          <p:nvPr/>
        </p:nvCxnSpPr>
        <p:spPr>
          <a:xfrm flipH="1">
            <a:off x="6447692" y="3387636"/>
            <a:ext cx="1866680" cy="4184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017916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</TotalTime>
  <Words>288</Words>
  <Application>Microsoft Office PowerPoint</Application>
  <PresentationFormat>Breedbeeld</PresentationFormat>
  <Paragraphs>52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Kantoorthema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Astrid Kok</dc:creator>
  <cp:lastModifiedBy>Astrid Kok</cp:lastModifiedBy>
  <cp:revision>11</cp:revision>
  <dcterms:created xsi:type="dcterms:W3CDTF">2024-04-21T07:57:56Z</dcterms:created>
  <dcterms:modified xsi:type="dcterms:W3CDTF">2025-04-09T12:17:17Z</dcterms:modified>
</cp:coreProperties>
</file>